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wma" ContentType="audio/x-ms-wma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7" r:id="rId3"/>
    <p:sldId id="319" r:id="rId4"/>
    <p:sldId id="310" r:id="rId5"/>
    <p:sldId id="289" r:id="rId6"/>
    <p:sldId id="336" r:id="rId7"/>
    <p:sldId id="282" r:id="rId8"/>
    <p:sldId id="337" r:id="rId9"/>
    <p:sldId id="291" r:id="rId10"/>
    <p:sldId id="311" r:id="rId11"/>
    <p:sldId id="292" r:id="rId12"/>
    <p:sldId id="293" r:id="rId13"/>
    <p:sldId id="340" r:id="rId14"/>
    <p:sldId id="294" r:id="rId15"/>
    <p:sldId id="334" r:id="rId16"/>
    <p:sldId id="312" r:id="rId17"/>
    <p:sldId id="345" r:id="rId18"/>
    <p:sldId id="344" r:id="rId19"/>
    <p:sldId id="343" r:id="rId20"/>
    <p:sldId id="297" r:id="rId21"/>
    <p:sldId id="313" r:id="rId22"/>
    <p:sldId id="342" r:id="rId23"/>
    <p:sldId id="341" r:id="rId24"/>
    <p:sldId id="335" r:id="rId25"/>
    <p:sldId id="303" r:id="rId26"/>
    <p:sldId id="314" r:id="rId27"/>
    <p:sldId id="339" r:id="rId28"/>
    <p:sldId id="315" r:id="rId29"/>
    <p:sldId id="317" r:id="rId30"/>
    <p:sldId id="296" r:id="rId31"/>
    <p:sldId id="316" r:id="rId32"/>
    <p:sldId id="338" r:id="rId33"/>
    <p:sldId id="30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812F"/>
    <a:srgbClr val="BBAE51"/>
    <a:srgbClr val="259B7F"/>
    <a:srgbClr val="F9BB87"/>
    <a:srgbClr val="42229E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1.ppt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2.ppt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audio" Target="../media/media1.mp3"/><Relationship Id="rId7" Type="http://schemas.openxmlformats.org/officeDocument/2006/relationships/image" Target="../media/image3.emf"/><Relationship Id="rId2" Type="http://schemas.microsoft.com/office/2007/relationships/media" Target="../media/media1.mp3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PowerPoint_Presentation3.pptx"/><Relationship Id="rId5" Type="http://schemas.openxmlformats.org/officeDocument/2006/relationships/image" Target="../media/image1.jpeg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4.ppt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5.ppt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6.ppt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jpeg"/><Relationship Id="rId7" Type="http://schemas.openxmlformats.org/officeDocument/2006/relationships/image" Target="../media/image2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hyperlink" Target="https://24smi.org/person/8730-zubnaia-feia.html" TargetMode="External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7.ppt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gif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8.ppt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9.ppt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13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jpeg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Presentation10.ppt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sp>
        <p:nvSpPr>
          <p:cNvPr id="6" name="Вертикальный свиток 5"/>
          <p:cNvSpPr/>
          <p:nvPr/>
        </p:nvSpPr>
        <p:spPr>
          <a:xfrm>
            <a:off x="611560" y="980728"/>
            <a:ext cx="7776864" cy="4680520"/>
          </a:xfrm>
          <a:prstGeom prst="vertic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Тема недели краеведения:</a:t>
            </a:r>
          </a:p>
          <a:p>
            <a:pPr algn="ctr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«Выставка картин 16-19 веков русских художников, сюжет которых связан с традициями русской народной культуры»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5877272"/>
            <a:ext cx="561662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2022-2023 учебный год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8125" cy="6858000"/>
          </a:xfrm>
        </p:spPr>
      </p:pic>
      <p:sp>
        <p:nvSpPr>
          <p:cNvPr id="6" name="Вертикальный свиток 5"/>
          <p:cNvSpPr/>
          <p:nvPr/>
        </p:nvSpPr>
        <p:spPr>
          <a:xfrm>
            <a:off x="611560" y="980728"/>
            <a:ext cx="7776864" cy="4680520"/>
          </a:xfrm>
          <a:prstGeom prst="vertic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Тема  работы учащихся 3-а класса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 МБОУ СОШ № 5 города </a:t>
            </a:r>
            <a:r>
              <a:rPr lang="ru-RU" sz="2400" b="1" dirty="0" err="1" smtClean="0">
                <a:solidFill>
                  <a:srgbClr val="7030A0"/>
                </a:solidFill>
              </a:rPr>
              <a:t>Коврова</a:t>
            </a:r>
            <a:r>
              <a:rPr lang="ru-RU" sz="3200" b="1" dirty="0" smtClean="0">
                <a:solidFill>
                  <a:srgbClr val="7030A0"/>
                </a:solidFill>
              </a:rPr>
              <a:t>:</a:t>
            </a:r>
          </a:p>
          <a:p>
            <a:pPr algn="ctr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«Выставка картин русских художников, сюжет которых связан </a:t>
            </a:r>
          </a:p>
          <a:p>
            <a:pPr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с традициями рождения и воспитания детей в семье»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5805264"/>
            <a:ext cx="446449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11560" y="692696"/>
          <a:ext cx="7776864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5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692696"/>
                        <a:ext cx="7776864" cy="554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87624" y="1052736"/>
            <a:ext cx="2808312" cy="23042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Крещение: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1196752"/>
            <a:ext cx="3096344" cy="216024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«бабкина каша»</a:t>
            </a:r>
            <a:endParaRPr lang="ru-RU" sz="4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" name="Рисунок 10" descr="m93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7624" y="3717032"/>
            <a:ext cx="2808312" cy="2018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645024"/>
            <a:ext cx="3000333" cy="2250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sp>
        <p:nvSpPr>
          <p:cNvPr id="9" name="Багетная рамка 8"/>
          <p:cNvSpPr/>
          <p:nvPr/>
        </p:nvSpPr>
        <p:spPr>
          <a:xfrm>
            <a:off x="1403648" y="5229200"/>
            <a:ext cx="6624736" cy="1152128"/>
          </a:xfrm>
          <a:prstGeom prst="beve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+mj-lt"/>
              </a:rPr>
              <a:t>Коровин П.И.    «Крестины»</a:t>
            </a:r>
          </a:p>
          <a:p>
            <a:pPr algn="ctr"/>
            <a:r>
              <a:rPr lang="ru-RU" b="1" dirty="0" smtClean="0">
                <a:latin typeface="+mj-lt"/>
              </a:rPr>
              <a:t>Государственная Третьяковская галерея</a:t>
            </a:r>
            <a:endParaRPr lang="ru-RU" b="1" dirty="0">
              <a:latin typeface="+mj-lt"/>
            </a:endParaRPr>
          </a:p>
        </p:txBody>
      </p:sp>
      <p:pic>
        <p:nvPicPr>
          <p:cNvPr id="6" name="Рисунок 5" descr="meTu3QeQgpc.jpg"/>
          <p:cNvPicPr>
            <a:picLocks noChangeAspect="1"/>
          </p:cNvPicPr>
          <p:nvPr/>
        </p:nvPicPr>
        <p:blipFill>
          <a:blip r:embed="rId3" cstate="print"/>
          <a:srcRect l="20858" t="7257" r="20706" b="13040"/>
          <a:stretch>
            <a:fillRect/>
          </a:stretch>
        </p:blipFill>
        <p:spPr>
          <a:xfrm>
            <a:off x="539552" y="332656"/>
            <a:ext cx="7992888" cy="6264696"/>
          </a:xfrm>
          <a:prstGeom prst="rect">
            <a:avLst/>
          </a:prstGeom>
        </p:spPr>
      </p:pic>
      <p:pic>
        <p:nvPicPr>
          <p:cNvPr id="7" name="Рисунок 6" descr="m9315.jpg"/>
          <p:cNvPicPr>
            <a:picLocks noChangeAspect="1"/>
          </p:cNvPicPr>
          <p:nvPr/>
        </p:nvPicPr>
        <p:blipFill>
          <a:blip r:embed="rId4" cstate="print"/>
          <a:srcRect l="2809" t="4054"/>
          <a:stretch>
            <a:fillRect/>
          </a:stretch>
        </p:blipFill>
        <p:spPr>
          <a:xfrm>
            <a:off x="1259632" y="908720"/>
            <a:ext cx="6696743" cy="4581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Багетная рамка 7"/>
          <p:cNvSpPr/>
          <p:nvPr/>
        </p:nvSpPr>
        <p:spPr>
          <a:xfrm>
            <a:off x="1619672" y="5373216"/>
            <a:ext cx="6624736" cy="1008112"/>
          </a:xfrm>
          <a:prstGeom prst="beve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+mj-lt"/>
              </a:rPr>
              <a:t>Коровин П.И.    «Крестины»</a:t>
            </a:r>
          </a:p>
          <a:p>
            <a:pPr algn="ctr"/>
            <a:r>
              <a:rPr lang="ru-RU" b="1" dirty="0" smtClean="0">
                <a:latin typeface="+mj-lt"/>
              </a:rPr>
              <a:t>Государственная Третьяковская галерея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29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99592" y="1052736"/>
          <a:ext cx="7298289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052736"/>
                        <a:ext cx="7298289" cy="47525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403648" y="1412776"/>
            <a:ext cx="3024336" cy="40324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Ложечка на первый зубок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8024" y="1412776"/>
            <a:ext cx="2880320" cy="40324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 descr="C:\Users\Ольга\Desktop\день краеведения2\день краеведения\12540704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700808"/>
            <a:ext cx="2666070" cy="3554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meTu3QeQgpc.jpg"/>
          <p:cNvPicPr>
            <a:picLocks noChangeAspect="1"/>
          </p:cNvPicPr>
          <p:nvPr/>
        </p:nvPicPr>
        <p:blipFill>
          <a:blip r:embed="rId3" cstate="print"/>
          <a:srcRect l="20858" t="7257" r="20706" b="13040"/>
          <a:stretch>
            <a:fillRect/>
          </a:stretch>
        </p:blipFill>
        <p:spPr>
          <a:xfrm>
            <a:off x="539552" y="332656"/>
            <a:ext cx="7992888" cy="6264696"/>
          </a:xfrm>
          <a:prstGeom prst="rect">
            <a:avLst/>
          </a:prstGeom>
        </p:spPr>
      </p:pic>
      <p:pic>
        <p:nvPicPr>
          <p:cNvPr id="7" name="Рисунок 6" descr="Карнеев Аким Егорович Крестин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836712"/>
            <a:ext cx="6720747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059832" y="5301208"/>
            <a:ext cx="4752528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bg2"/>
                </a:solidFill>
              </a:rPr>
              <a:t>Карнеев</a:t>
            </a:r>
            <a:r>
              <a:rPr lang="ru-RU" sz="2400" b="1" dirty="0" smtClean="0">
                <a:solidFill>
                  <a:schemeClr val="bg2"/>
                </a:solidFill>
              </a:rPr>
              <a:t> Е.А.   «Крестины»</a:t>
            </a:r>
            <a:endParaRPr lang="ru-RU" sz="2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sp>
        <p:nvSpPr>
          <p:cNvPr id="6" name="Блок-схема: знак завершения 5"/>
          <p:cNvSpPr/>
          <p:nvPr/>
        </p:nvSpPr>
        <p:spPr>
          <a:xfrm>
            <a:off x="5796136" y="548680"/>
            <a:ext cx="2592288" cy="360040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 зубок подарить-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сделать какой-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нибудь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подарок новорождённому»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Д.Ушаков  Толковый словарь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Левченк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2940" y="1052736"/>
            <a:ext cx="4747171" cy="4418446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12540704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4365104"/>
            <a:ext cx="1437624" cy="19168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28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meTu3QeQgpc.jpg"/>
          <p:cNvPicPr>
            <a:picLocks noChangeAspect="1"/>
          </p:cNvPicPr>
          <p:nvPr/>
        </p:nvPicPr>
        <p:blipFill>
          <a:blip r:embed="rId3" cstate="print"/>
          <a:srcRect l="20858" t="7257" r="20706" b="13040"/>
          <a:stretch>
            <a:fillRect/>
          </a:stretch>
        </p:blipFill>
        <p:spPr>
          <a:xfrm rot="5400000">
            <a:off x="1664299" y="953347"/>
            <a:ext cx="6085918" cy="4770043"/>
          </a:xfrm>
          <a:prstGeom prst="rect">
            <a:avLst/>
          </a:prstGeom>
        </p:spPr>
      </p:pic>
      <p:pic>
        <p:nvPicPr>
          <p:cNvPr id="9" name="Рисунок 8" descr="пелевин иван андреевич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836712"/>
            <a:ext cx="3628228" cy="4968552"/>
          </a:xfrm>
          <a:prstGeom prst="rect">
            <a:avLst/>
          </a:prstGeom>
          <a:ln w="190500" cap="sq">
            <a:solidFill>
              <a:srgbClr val="BBAE5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Прямоугольник 9"/>
          <p:cNvSpPr/>
          <p:nvPr/>
        </p:nvSpPr>
        <p:spPr>
          <a:xfrm>
            <a:off x="4788024" y="5229200"/>
            <a:ext cx="360040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Пелевин Иван Андреевич</a:t>
            </a:r>
          </a:p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«Первенец»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584" y="764704"/>
          <a:ext cx="7298289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Презентация" r:id="rId6" imgW="6094613" imgH="3427310" progId="PowerPoint.Show.12">
                  <p:embed/>
                </p:oleObj>
              </mc:Choice>
              <mc:Fallback>
                <p:oleObj name="Презентация" r:id="rId6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764704"/>
                        <a:ext cx="7298289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403648" y="1124744"/>
            <a:ext cx="2880320" cy="41764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Кот Дрёма:</a:t>
            </a:r>
          </a:p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убаюкивающие обряды</a:t>
            </a:r>
          </a:p>
          <a:p>
            <a:pPr algn="ctr"/>
            <a:endParaRPr lang="ru-RU" sz="4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1052736"/>
            <a:ext cx="2952328" cy="316835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" name="Рисунок 10" descr="adb328b1f9768f5ed914c23607b8c74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74263" y="2852936"/>
            <a:ext cx="2680827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6916.jpg"/>
          <p:cNvPicPr>
            <a:picLocks noChangeAspect="1"/>
          </p:cNvPicPr>
          <p:nvPr/>
        </p:nvPicPr>
        <p:blipFill>
          <a:blip r:embed="rId9" cstate="print"/>
          <a:srcRect l="46850" t="15350" r="12201" b="14301"/>
          <a:stretch>
            <a:fillRect/>
          </a:stretch>
        </p:blipFill>
        <p:spPr>
          <a:xfrm>
            <a:off x="4716016" y="1196752"/>
            <a:ext cx="2808311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spyat-ustalye-igrushki-alsu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6757" y="55892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8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6" y="1"/>
            <a:ext cx="9128124" cy="6857999"/>
          </a:xfrm>
        </p:spPr>
      </p:pic>
      <p:sp>
        <p:nvSpPr>
          <p:cNvPr id="6" name="Содержимое 10"/>
          <p:cNvSpPr txBox="1">
            <a:spLocks/>
          </p:cNvSpPr>
          <p:nvPr/>
        </p:nvSpPr>
        <p:spPr>
          <a:xfrm>
            <a:off x="5148064" y="764704"/>
            <a:ext cx="3168352" cy="4248472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  « Ваня будет спать,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Котик Ваню качать.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А котик его качать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Да, серенький, величать.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Сон да Дрёма,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Усыпи мое дитя!»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1403648" y="5445224"/>
            <a:ext cx="6192688" cy="648072"/>
          </a:xfrm>
          <a:prstGeom prst="bevel">
            <a:avLst>
              <a:gd name="adj" fmla="val 935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+mj-lt"/>
              </a:rPr>
              <a:t>Андрей Шишкин « Мать у колыбели»</a:t>
            </a:r>
            <a:endParaRPr lang="ru-RU" sz="2800" b="1" dirty="0">
              <a:latin typeface="+mj-lt"/>
            </a:endParaRPr>
          </a:p>
        </p:txBody>
      </p:sp>
      <p:pic>
        <p:nvPicPr>
          <p:cNvPr id="8" name="Рисунок 7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4720"/>
          <a:stretch>
            <a:fillRect/>
          </a:stretch>
        </p:blipFill>
        <p:spPr>
          <a:xfrm rot="5400000">
            <a:off x="446095" y="786153"/>
            <a:ext cx="4939442" cy="41764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64704"/>
            <a:ext cx="3456384" cy="4269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8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584" y="764704"/>
          <a:ext cx="7298289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5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764704"/>
                        <a:ext cx="7298289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43608" y="980728"/>
            <a:ext cx="3240360" cy="194421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Словарь русских суеверий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1052736"/>
            <a:ext cx="2952328" cy="45365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i="1" dirty="0" smtClean="0"/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ДРЁМА- «вечерний или ночной дух в образе доброй старушки с мягкими, ласковыми руками или же в обличье маленького человечка с тихим убаюкивающим голосом»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e9c39c1651501b72da12d3cab34307f2-800x.jpg"/>
          <p:cNvPicPr>
            <a:picLocks noChangeAspect="1"/>
          </p:cNvPicPr>
          <p:nvPr/>
        </p:nvPicPr>
        <p:blipFill>
          <a:blip r:embed="rId6" cstate="print"/>
          <a:srcRect l="48110" t="28580" r="7476" b="8421"/>
          <a:stretch>
            <a:fillRect/>
          </a:stretch>
        </p:blipFill>
        <p:spPr>
          <a:xfrm>
            <a:off x="1403648" y="2996952"/>
            <a:ext cx="2520280" cy="2681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6" y="1"/>
            <a:ext cx="9128124" cy="6857999"/>
          </a:xfrm>
        </p:spPr>
      </p:pic>
      <p:sp>
        <p:nvSpPr>
          <p:cNvPr id="6" name="Содержимое 10"/>
          <p:cNvSpPr txBox="1">
            <a:spLocks/>
          </p:cNvSpPr>
          <p:nvPr/>
        </p:nvSpPr>
        <p:spPr>
          <a:xfrm>
            <a:off x="5148064" y="764704"/>
            <a:ext cx="3168352" cy="4248472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Aй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лю-ли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люленьки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Прилетели гуленьки, </a:t>
            </a: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Сели гули на кровать, </a:t>
            </a: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Стали гули ворковать, </a:t>
            </a: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Стали гули ворковать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 мой Юра засыпать.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Старинная</a:t>
            </a:r>
            <a:r>
              <a:rPr kumimoji="0" lang="ru-RU" sz="2000" b="1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русская колыбельная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823814" y="5510096"/>
            <a:ext cx="4180234" cy="648072"/>
          </a:xfrm>
          <a:prstGeom prst="bevel">
            <a:avLst>
              <a:gd name="adj" fmla="val 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+mj-lt"/>
              </a:rPr>
              <a:t>Андрей Шишкин « Мать у колыбели</a:t>
            </a:r>
            <a:r>
              <a:rPr lang="ru-RU" sz="2800" b="1" dirty="0" smtClean="0">
                <a:latin typeface="+mj-lt"/>
              </a:rPr>
              <a:t>»</a:t>
            </a:r>
            <a:endParaRPr lang="ru-RU" sz="2800" b="1" dirty="0">
              <a:latin typeface="+mj-lt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59323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4720"/>
          <a:stretch>
            <a:fillRect/>
          </a:stretch>
        </p:blipFill>
        <p:spPr>
          <a:xfrm rot="5400000">
            <a:off x="446095" y="811109"/>
            <a:ext cx="4939442" cy="41764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64704"/>
            <a:ext cx="3456384" cy="4269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648" y="4652756"/>
            <a:ext cx="2483768" cy="1681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8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3640"/>
          <a:stretch>
            <a:fillRect/>
          </a:stretch>
        </p:blipFill>
        <p:spPr>
          <a:xfrm>
            <a:off x="539552" y="332656"/>
            <a:ext cx="7993681" cy="6120680"/>
          </a:xfrm>
          <a:prstGeom prst="rect">
            <a:avLst/>
          </a:prstGeom>
        </p:spPr>
      </p:pic>
      <p:pic>
        <p:nvPicPr>
          <p:cNvPr id="7" name="Рисунок 6" descr="9471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1052736"/>
            <a:ext cx="6506133" cy="4536504"/>
          </a:xfrm>
          <a:prstGeom prst="rect">
            <a:avLst/>
          </a:prstGeom>
          <a:ln w="2286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55776" y="5229200"/>
            <a:ext cx="53285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Богданов- Бельский     «Первые книжки»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584" y="764704"/>
          <a:ext cx="7298289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3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764704"/>
                        <a:ext cx="7298289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475656" y="1124744"/>
            <a:ext cx="2808312" cy="316835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Первая стрижка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1052736"/>
            <a:ext cx="2952328" cy="324036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i="1" dirty="0" smtClean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3" name="Picture 3" descr="C:\Users\Ольга\Desktop\день краеведения2\А.Харламов Причёсывание. Две сестры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412776"/>
            <a:ext cx="2808312" cy="3651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72262"/>
            <a:ext cx="3165399" cy="3864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27584" y="4581128"/>
            <a:ext cx="3312368" cy="72008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Макаров</a:t>
            </a:r>
          </a:p>
          <a:p>
            <a:pPr algn="ctr"/>
            <a:r>
              <a:rPr lang="ru-RU" dirty="0" smtClean="0"/>
              <a:t>  </a:t>
            </a:r>
            <a:r>
              <a:rPr lang="ru-RU" i="1" dirty="0" smtClean="0"/>
              <a:t>Портрет  графа Шереметьева в детстве</a:t>
            </a:r>
            <a:endParaRPr lang="ru-RU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3" t="7914" b="15302"/>
          <a:stretch/>
        </p:blipFill>
        <p:spPr>
          <a:xfrm>
            <a:off x="4860032" y="1340768"/>
            <a:ext cx="2988332" cy="3343570"/>
          </a:xfrm>
          <a:prstGeom prst="rect">
            <a:avLst/>
          </a:prstGeom>
          <a:ln w="2286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698014" y="5085184"/>
            <a:ext cx="3312368" cy="560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Маковский</a:t>
            </a:r>
          </a:p>
          <a:p>
            <a:pPr algn="ctr"/>
            <a:r>
              <a:rPr lang="ru-RU" i="1" dirty="0" smtClean="0"/>
              <a:t>Портрет детей художника</a:t>
            </a: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6093296"/>
            <a:ext cx="547260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Государственная Третьяковская галерея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16" name="Содержимое 10"/>
          <p:cNvSpPr txBox="1">
            <a:spLocks/>
          </p:cNvSpPr>
          <p:nvPr/>
        </p:nvSpPr>
        <p:spPr>
          <a:xfrm>
            <a:off x="5148064" y="908720"/>
            <a:ext cx="3168352" cy="4824536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Харитон Платонов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Причёсывание.Две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сестры»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1876 го</a:t>
            </a:r>
            <a:r>
              <a:rPr lang="ru-RU" sz="2000" b="1" i="1" noProof="0" dirty="0" smtClean="0">
                <a:solidFill>
                  <a:schemeClr val="accent2">
                    <a:lumMod val="50000"/>
                  </a:schemeClr>
                </a:solidFill>
              </a:rPr>
              <a:t>д</a:t>
            </a:r>
            <a:endParaRPr lang="ru-RU" sz="20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Томский областной художественный музей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4720"/>
          <a:stretch>
            <a:fillRect/>
          </a:stretch>
        </p:blipFill>
        <p:spPr>
          <a:xfrm rot="5400000">
            <a:off x="238655" y="849577"/>
            <a:ext cx="5760640" cy="4870814"/>
          </a:xfrm>
          <a:prstGeom prst="rect">
            <a:avLst/>
          </a:prstGeom>
        </p:spPr>
      </p:pic>
      <p:pic>
        <p:nvPicPr>
          <p:cNvPr id="8" name="Picture 1" descr="C:\Users\Ольга\Desktop\день краеведения2\А.Харламов Причёсывание. Две сестр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7" y="836713"/>
            <a:ext cx="4032449" cy="48245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8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99640" y="548680"/>
          <a:ext cx="7798172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3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640" y="548680"/>
                        <a:ext cx="7798172" cy="5616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547664" y="980728"/>
            <a:ext cx="2808312" cy="45365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4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Мышка вместо Зубной феи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980728"/>
            <a:ext cx="2952328" cy="324036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i="1" dirty="0" smtClean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 rot="10800000" flipV="1">
            <a:off x="4788024" y="1376367"/>
            <a:ext cx="28083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«Мышка, мышка, вот тебе зуб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репяной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дай мне костяной!»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2" name="Рисунок 11" descr="1320344976_tooth.jpg"/>
          <p:cNvPicPr>
            <a:picLocks noChangeAspect="1"/>
          </p:cNvPicPr>
          <p:nvPr/>
        </p:nvPicPr>
        <p:blipFill>
          <a:blip r:embed="rId6" cstate="print"/>
          <a:srcRect l="15151" r="18182" b="27503"/>
          <a:stretch>
            <a:fillRect/>
          </a:stretch>
        </p:blipFill>
        <p:spPr>
          <a:xfrm>
            <a:off x="5076056" y="2924944"/>
            <a:ext cx="3017478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2880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641354"/>
              </p:ext>
            </p:extLst>
          </p:nvPr>
        </p:nvGraphicFramePr>
        <p:xfrm>
          <a:off x="699640" y="548680"/>
          <a:ext cx="7798172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7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640" y="548680"/>
                        <a:ext cx="7798172" cy="5616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547664" y="980728"/>
            <a:ext cx="2808312" cy="45365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4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996380"/>
            <a:ext cx="3168352" cy="329671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/>
            <a:r>
              <a:rPr lang="ru-RU" b="1" dirty="0"/>
              <a:t>История персонажа</a:t>
            </a:r>
          </a:p>
          <a:p>
            <a:pPr fontAlgn="base"/>
            <a:r>
              <a:rPr lang="ru-RU" dirty="0"/>
              <a:t>Мышонок Перес — вымышленный персонаж, придуманный испанским писателем Луисом </a:t>
            </a:r>
            <a:r>
              <a:rPr lang="ru-RU" dirty="0" err="1"/>
              <a:t>Коломой</a:t>
            </a:r>
            <a:r>
              <a:rPr lang="ru-RU" dirty="0"/>
              <a:t> чуть более 100 лет назад. Маленький герой дал начало легенде о </a:t>
            </a:r>
            <a:r>
              <a:rPr lang="ru-RU" b="1" dirty="0">
                <a:hlinkClick r:id="rId6"/>
              </a:rPr>
              <a:t>Зубной фее</a:t>
            </a:r>
            <a:r>
              <a:rPr lang="ru-RU" sz="2400" dirty="0"/>
              <a:t>,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7824" r="1644" b="1598"/>
          <a:stretch/>
        </p:blipFill>
        <p:spPr>
          <a:xfrm>
            <a:off x="1233314" y="1076325"/>
            <a:ext cx="3146301" cy="4440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861047"/>
            <a:ext cx="2592288" cy="2008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77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99640" y="548680"/>
          <a:ext cx="7798172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6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640" y="548680"/>
                        <a:ext cx="7798172" cy="5616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547664" y="980728"/>
            <a:ext cx="2808312" cy="45365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4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Мышка вместо Зубной феи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980728"/>
            <a:ext cx="2952328" cy="324036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i="1" dirty="0" smtClean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 rot="10800000" flipV="1">
            <a:off x="4788024" y="1376367"/>
            <a:ext cx="28083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«Мышка, мышка, вот тебе зуб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репяной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дай мне костяной!»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1" name="Рисунок 10" descr="09af45cc106e8fbc7a5e719157195f38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7" y="0"/>
            <a:ext cx="3970751" cy="5157192"/>
          </a:xfrm>
          <a:prstGeom prst="rect">
            <a:avLst/>
          </a:prstGeom>
        </p:spPr>
      </p:pic>
      <p:pic>
        <p:nvPicPr>
          <p:cNvPr id="12" name="Рисунок 11" descr="1320344976_tooth.jpg"/>
          <p:cNvPicPr>
            <a:picLocks noChangeAspect="1"/>
          </p:cNvPicPr>
          <p:nvPr/>
        </p:nvPicPr>
        <p:blipFill>
          <a:blip r:embed="rId7" cstate="print"/>
          <a:srcRect l="15151" r="18182" b="27503"/>
          <a:stretch>
            <a:fillRect/>
          </a:stretch>
        </p:blipFill>
        <p:spPr>
          <a:xfrm>
            <a:off x="5076056" y="2924944"/>
            <a:ext cx="3017478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7557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584" y="764704"/>
          <a:ext cx="7298289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5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764704"/>
                        <a:ext cx="7298289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475656" y="1124744"/>
            <a:ext cx="2808312" cy="417646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Чему обучали детей на  Руси?</a:t>
            </a:r>
          </a:p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 Какие ценности старались привить?</a:t>
            </a:r>
          </a:p>
          <a:p>
            <a:pPr algn="ctr"/>
            <a:endParaRPr lang="ru-RU" sz="4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1052736"/>
            <a:ext cx="2952328" cy="417646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b="1" i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портрет детей Маковског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8104" y="1268760"/>
            <a:ext cx="1656184" cy="3884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8125" cy="6858000"/>
          </a:xfr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8" name="Рисунок 7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4720"/>
          <a:stretch>
            <a:fillRect/>
          </a:stretch>
        </p:blipFill>
        <p:spPr>
          <a:xfrm rot="5400000">
            <a:off x="1584724" y="871659"/>
            <a:ext cx="6046559" cy="5112568"/>
          </a:xfrm>
          <a:prstGeom prst="rect">
            <a:avLst/>
          </a:prstGeom>
        </p:spPr>
      </p:pic>
      <p:pic>
        <p:nvPicPr>
          <p:cNvPr id="9" name="Рисунок 8" descr="ржевская свободная минут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908721"/>
            <a:ext cx="4320480" cy="5040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Багетная рамка 9"/>
          <p:cNvSpPr/>
          <p:nvPr/>
        </p:nvSpPr>
        <p:spPr>
          <a:xfrm>
            <a:off x="1331640" y="5805264"/>
            <a:ext cx="6696744" cy="720080"/>
          </a:xfrm>
          <a:prstGeom prst="beve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Ржевская А. «Весёлая минутка»              </a:t>
            </a:r>
            <a:r>
              <a:rPr lang="ru-RU" dirty="0" smtClean="0"/>
              <a:t>1897 год</a:t>
            </a:r>
          </a:p>
          <a:p>
            <a:pPr algn="ctr"/>
            <a:r>
              <a:rPr lang="ru-RU" dirty="0" smtClean="0"/>
              <a:t>Государственная Третьяковская галерея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60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meTu3QeQgpc.jpg"/>
          <p:cNvPicPr>
            <a:picLocks noChangeAspect="1"/>
          </p:cNvPicPr>
          <p:nvPr/>
        </p:nvPicPr>
        <p:blipFill>
          <a:blip r:embed="rId3" cstate="print"/>
          <a:srcRect l="20858" t="7257" r="20706" b="13040"/>
          <a:stretch>
            <a:fillRect/>
          </a:stretch>
        </p:blipFill>
        <p:spPr>
          <a:xfrm>
            <a:off x="539552" y="332656"/>
            <a:ext cx="7992888" cy="6264696"/>
          </a:xfrm>
          <a:prstGeom prst="rect">
            <a:avLst/>
          </a:prstGeom>
        </p:spPr>
      </p:pic>
      <p:pic>
        <p:nvPicPr>
          <p:cNvPr id="7" name="Рисунок 6" descr="попов аа.jpg"/>
          <p:cNvPicPr>
            <a:picLocks noChangeAspect="1"/>
          </p:cNvPicPr>
          <p:nvPr/>
        </p:nvPicPr>
        <p:blipFill>
          <a:blip r:embed="rId4" cstate="print"/>
          <a:srcRect l="7777" t="9051" r="4529" b="3801"/>
          <a:stretch>
            <a:fillRect/>
          </a:stretch>
        </p:blipFill>
        <p:spPr>
          <a:xfrm>
            <a:off x="827584" y="620688"/>
            <a:ext cx="7200800" cy="553394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11960" y="5589240"/>
            <a:ext cx="3960440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Попов А.А.  </a:t>
            </a:r>
          </a:p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</a:rPr>
              <a:t>«Дед с внуками»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eTu3QeQgpc.jpg"/>
          <p:cNvPicPr>
            <a:picLocks noChangeAspect="1"/>
          </p:cNvPicPr>
          <p:nvPr/>
        </p:nvPicPr>
        <p:blipFill>
          <a:blip r:embed="rId3" cstate="print"/>
          <a:srcRect l="20858" t="7257" r="20706" b="13040"/>
          <a:stretch>
            <a:fillRect/>
          </a:stretch>
        </p:blipFill>
        <p:spPr>
          <a:xfrm>
            <a:off x="539552" y="332656"/>
            <a:ext cx="7992888" cy="6264696"/>
          </a:xfrm>
          <a:prstGeom prst="rect">
            <a:avLst/>
          </a:prstGeom>
        </p:spPr>
      </p:pic>
      <p:pic>
        <p:nvPicPr>
          <p:cNvPr id="6" name="Рисунок 5" descr="10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764704"/>
            <a:ext cx="4104456" cy="53511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92080" y="836712"/>
            <a:ext cx="2664296" cy="5256584"/>
          </a:xfrm>
          <a:prstGeom prst="rect">
            <a:avLst/>
          </a:prstGeom>
          <a:solidFill>
            <a:srgbClr val="358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+mj-lt"/>
              </a:rPr>
              <a:t>Корзухин</a:t>
            </a:r>
            <a:r>
              <a:rPr lang="ru-RU" sz="2800" dirty="0" smtClean="0">
                <a:latin typeface="+mj-lt"/>
              </a:rPr>
              <a:t>  А.И.</a:t>
            </a:r>
          </a:p>
          <a:p>
            <a:pPr algn="ctr"/>
            <a:endParaRPr lang="ru-RU" sz="2800" dirty="0" smtClean="0">
              <a:latin typeface="+mj-lt"/>
            </a:endParaRPr>
          </a:p>
          <a:p>
            <a:pPr algn="ctr"/>
            <a:r>
              <a:rPr lang="ru-RU" sz="2800" dirty="0" smtClean="0">
                <a:latin typeface="+mj-lt"/>
              </a:rPr>
              <a:t>«Бабушка с внучкой»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                </a:t>
            </a:r>
            <a:r>
              <a:rPr lang="ru-RU" sz="2000" dirty="0" smtClean="0"/>
              <a:t>1879 год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3640"/>
          <a:stretch>
            <a:fillRect/>
          </a:stretch>
        </p:blipFill>
        <p:spPr>
          <a:xfrm rot="5400000">
            <a:off x="1623604" y="1048804"/>
            <a:ext cx="6112815" cy="4680520"/>
          </a:xfrm>
          <a:prstGeom prst="rect">
            <a:avLst/>
          </a:prstGeom>
        </p:spPr>
      </p:pic>
      <p:pic>
        <p:nvPicPr>
          <p:cNvPr id="6" name="Рисунок 5" descr="пелеви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908720"/>
            <a:ext cx="3760875" cy="51125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60032" y="5697252"/>
            <a:ext cx="3384376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Пелевин</a:t>
            </a:r>
          </a:p>
          <a:p>
            <a:pPr algn="ctr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«Крестьянские дети»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3640"/>
          <a:stretch>
            <a:fillRect/>
          </a:stretch>
        </p:blipFill>
        <p:spPr>
          <a:xfrm>
            <a:off x="568163" y="332656"/>
            <a:ext cx="7965070" cy="6120680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979712" y="4941168"/>
            <a:ext cx="5472608" cy="781768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Маковский  К. «Игра в бабки» 1869 год</a:t>
            </a:r>
          </a:p>
          <a:p>
            <a:pPr algn="ctr"/>
            <a:r>
              <a:rPr lang="ru-RU" dirty="0" smtClean="0"/>
              <a:t>Государственная Третьяковская галерея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7056784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Багетная рамка 8"/>
          <p:cNvSpPr/>
          <p:nvPr/>
        </p:nvSpPr>
        <p:spPr>
          <a:xfrm>
            <a:off x="1547664" y="5805264"/>
            <a:ext cx="6120680" cy="432048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Пимоненко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Н.К. «Вечереет»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sp>
        <p:nvSpPr>
          <p:cNvPr id="7" name="Багетная рамка 6"/>
          <p:cNvSpPr/>
          <p:nvPr/>
        </p:nvSpPr>
        <p:spPr>
          <a:xfrm>
            <a:off x="2411760" y="5013176"/>
            <a:ext cx="5688632" cy="1368152"/>
          </a:xfrm>
          <a:prstGeom prst="beve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+mj-lt"/>
              </a:rPr>
              <a:t>Маковский В. «Пастушки»</a:t>
            </a:r>
            <a:endParaRPr lang="ru-RU" sz="3200" b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6" name="Рисунок 5" descr="meTu3QeQgpc.jpg"/>
          <p:cNvPicPr>
            <a:picLocks noChangeAspect="1"/>
          </p:cNvPicPr>
          <p:nvPr/>
        </p:nvPicPr>
        <p:blipFill>
          <a:blip r:embed="rId3" cstate="print"/>
          <a:srcRect l="20858" t="7257" r="20706" b="13040"/>
          <a:stretch>
            <a:fillRect/>
          </a:stretch>
        </p:blipFill>
        <p:spPr>
          <a:xfrm>
            <a:off x="539552" y="332656"/>
            <a:ext cx="7992888" cy="6264696"/>
          </a:xfrm>
          <a:prstGeom prst="rect">
            <a:avLst/>
          </a:prstGeom>
        </p:spPr>
      </p:pic>
      <p:pic>
        <p:nvPicPr>
          <p:cNvPr id="8" name="Рисунок 7" descr="Маковский Пастуш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836712"/>
            <a:ext cx="6752268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Багетная рамка 8"/>
          <p:cNvSpPr/>
          <p:nvPr/>
        </p:nvSpPr>
        <p:spPr>
          <a:xfrm>
            <a:off x="2987824" y="5517232"/>
            <a:ext cx="4680520" cy="288032"/>
          </a:xfrm>
          <a:prstGeom prst="bevel">
            <a:avLst>
              <a:gd name="adj" fmla="val 5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Маковский В.          «Пастушки»</a:t>
            </a:r>
            <a:endParaRPr lang="ru-RU" sz="2400" b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060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3640"/>
          <a:stretch>
            <a:fillRect/>
          </a:stretch>
        </p:blipFill>
        <p:spPr>
          <a:xfrm>
            <a:off x="539552" y="332656"/>
            <a:ext cx="7993681" cy="6120680"/>
          </a:xfrm>
          <a:prstGeom prst="rect">
            <a:avLst/>
          </a:prstGeom>
        </p:spPr>
      </p:pic>
      <p:pic>
        <p:nvPicPr>
          <p:cNvPr id="7" name="Рисунок 6" descr="виртуоз б-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764704"/>
            <a:ext cx="6552728" cy="49941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47664" y="5157192"/>
            <a:ext cx="36004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Богданов- Бельский «Виртуоз»    1881 год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3640"/>
          <a:stretch>
            <a:fillRect/>
          </a:stretch>
        </p:blipFill>
        <p:spPr>
          <a:xfrm>
            <a:off x="539552" y="332656"/>
            <a:ext cx="7993681" cy="6120680"/>
          </a:xfrm>
          <a:prstGeom prst="rect">
            <a:avLst/>
          </a:prstGeom>
        </p:spPr>
      </p:pic>
      <p:pic>
        <p:nvPicPr>
          <p:cNvPr id="8" name="Рисунок 7" descr="oie-12103912voxmvyv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836712"/>
            <a:ext cx="6768752" cy="5010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Багетная рамка 8"/>
          <p:cNvSpPr/>
          <p:nvPr/>
        </p:nvSpPr>
        <p:spPr>
          <a:xfrm>
            <a:off x="1763688" y="5589240"/>
            <a:ext cx="5400600" cy="720080"/>
          </a:xfrm>
          <a:prstGeom prst="bevel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Маковский В.Е.     </a:t>
            </a:r>
          </a:p>
          <a:p>
            <a:pPr algn="ctr"/>
            <a:r>
              <a:rPr lang="ru-RU" sz="2400" b="1" i="1" dirty="0" smtClean="0"/>
              <a:t>«Дворянские дети в России. 19 век</a:t>
            </a:r>
            <a:r>
              <a:rPr lang="ru-RU" sz="2400" b="1" dirty="0" smtClean="0"/>
              <a:t>»</a:t>
            </a:r>
          </a:p>
          <a:p>
            <a:pPr algn="ctr"/>
            <a:r>
              <a:rPr lang="ru-RU" dirty="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meTu3QeQgpc.jpg"/>
          <p:cNvPicPr>
            <a:picLocks noChangeAspect="1"/>
          </p:cNvPicPr>
          <p:nvPr/>
        </p:nvPicPr>
        <p:blipFill>
          <a:blip r:embed="rId5" cstate="print"/>
          <a:srcRect l="20706" t="6321" r="20705" b="13640"/>
          <a:stretch>
            <a:fillRect/>
          </a:stretch>
        </p:blipFill>
        <p:spPr>
          <a:xfrm>
            <a:off x="539552" y="332656"/>
            <a:ext cx="7993681" cy="6120680"/>
          </a:xfrm>
          <a:prstGeom prst="rect">
            <a:avLst/>
          </a:prstGeom>
        </p:spPr>
      </p:pic>
      <p:sp>
        <p:nvSpPr>
          <p:cNvPr id="9" name="Багетная рамка 8"/>
          <p:cNvSpPr/>
          <p:nvPr/>
        </p:nvSpPr>
        <p:spPr>
          <a:xfrm>
            <a:off x="1763688" y="5733256"/>
            <a:ext cx="5688632" cy="864096"/>
          </a:xfrm>
          <a:prstGeom prst="bevel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Маковский В.  « Игра в бабки» 1869 год</a:t>
            </a:r>
          </a:p>
          <a:p>
            <a:pPr algn="ctr"/>
            <a:r>
              <a:rPr lang="ru-RU" b="1" dirty="0" smtClean="0"/>
              <a:t>Государственная Третьяковская галерея</a:t>
            </a:r>
          </a:p>
          <a:p>
            <a:pPr algn="ctr"/>
            <a:r>
              <a:rPr lang="ru-RU" sz="1400" dirty="0" smtClean="0"/>
              <a:t>»</a:t>
            </a:r>
            <a:endParaRPr lang="ru-RU" dirty="0" smtClean="0"/>
          </a:p>
        </p:txBody>
      </p:sp>
      <p:pic>
        <p:nvPicPr>
          <p:cNvPr id="3" name="Русская народная песня - Ах, вы сени (минус медленно)_(audiohunter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5581" y="52458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584" y="764704"/>
          <a:ext cx="7298289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1" name="Презентация" r:id="rId4" imgW="6094613" imgH="3427310" progId="PowerPoint.Show.12">
                  <p:embed/>
                </p:oleObj>
              </mc:Choice>
              <mc:Fallback>
                <p:oleObj name="Презентация" r:id="rId4" imgW="6094613" imgH="342731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764704"/>
                        <a:ext cx="7298289" cy="525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403648" y="1412776"/>
            <a:ext cx="2808312" cy="316835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Учение </a:t>
            </a:r>
          </a:p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 7 лет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4008" y="1052736"/>
            <a:ext cx="2952328" cy="324036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i="1" dirty="0" smtClean="0"/>
          </a:p>
        </p:txBody>
      </p:sp>
      <p:pic>
        <p:nvPicPr>
          <p:cNvPr id="13" name="Рисунок 12" descr="Читающие девочки Богданов- Бельский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1556792"/>
            <a:ext cx="3299438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28125" cy="6858000"/>
          </a:xfrm>
        </p:spPr>
      </p:pic>
      <p:pic>
        <p:nvPicPr>
          <p:cNvPr id="7" name="Рисунок 6" descr="новая сказ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404664"/>
            <a:ext cx="4752528" cy="5242182"/>
          </a:xfrm>
          <a:prstGeom prst="rect">
            <a:avLst/>
          </a:prstGeom>
          <a:ln w="2286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Содержимое 3" descr="9469499bdc6084a952933ed3bff1028dc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76" y="1"/>
            <a:ext cx="9128124" cy="6857999"/>
          </a:xfrm>
          <a:prstGeom prst="rect">
            <a:avLst/>
          </a:prstGeom>
        </p:spPr>
      </p:pic>
      <p:pic>
        <p:nvPicPr>
          <p:cNvPr id="9" name="Рисунок 8" descr="meTu3QeQgpc.jpg"/>
          <p:cNvPicPr>
            <a:picLocks noChangeAspect="1"/>
          </p:cNvPicPr>
          <p:nvPr/>
        </p:nvPicPr>
        <p:blipFill>
          <a:blip r:embed="rId4" cstate="print"/>
          <a:srcRect l="20706" t="6321" r="20705" b="13640"/>
          <a:stretch>
            <a:fillRect/>
          </a:stretch>
        </p:blipFill>
        <p:spPr>
          <a:xfrm>
            <a:off x="539552" y="332656"/>
            <a:ext cx="7993681" cy="6120680"/>
          </a:xfrm>
          <a:prstGeom prst="rect">
            <a:avLst/>
          </a:prstGeom>
        </p:spPr>
      </p:pic>
      <p:pic>
        <p:nvPicPr>
          <p:cNvPr id="10" name="Рисунок 9" descr="новая сказ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620688"/>
            <a:ext cx="6696744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Багетная рамка 10"/>
          <p:cNvSpPr/>
          <p:nvPr/>
        </p:nvSpPr>
        <p:spPr>
          <a:xfrm>
            <a:off x="1259632" y="5805264"/>
            <a:ext cx="6696744" cy="504056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+mj-lt"/>
              </a:rPr>
              <a:t>Богданов- Бельский «Новая сказка»</a:t>
            </a:r>
          </a:p>
          <a:p>
            <a:pPr algn="r"/>
            <a:r>
              <a:rPr lang="ru-RU" sz="1600" b="1" dirty="0" smtClean="0">
                <a:latin typeface="+mj-lt"/>
              </a:rPr>
              <a:t>1891 год</a:t>
            </a:r>
            <a:endParaRPr lang="ru-RU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172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meTu3QeQgpc.jpg"/>
          <p:cNvPicPr>
            <a:picLocks noChangeAspect="1"/>
          </p:cNvPicPr>
          <p:nvPr/>
        </p:nvPicPr>
        <p:blipFill>
          <a:blip r:embed="rId3" cstate="print"/>
          <a:srcRect l="20706" t="6321" r="20705" b="13640"/>
          <a:stretch>
            <a:fillRect/>
          </a:stretch>
        </p:blipFill>
        <p:spPr>
          <a:xfrm>
            <a:off x="539552" y="332656"/>
            <a:ext cx="7993681" cy="6120680"/>
          </a:xfrm>
          <a:prstGeom prst="rect">
            <a:avLst/>
          </a:prstGeom>
        </p:spPr>
      </p:pic>
      <p:pic>
        <p:nvPicPr>
          <p:cNvPr id="6" name="Рисунок 5" descr="Читающие девочки Богданов- Бельски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867135"/>
            <a:ext cx="6624736" cy="49424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43808" y="5157192"/>
            <a:ext cx="453650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Богданов- Бельский </a:t>
            </a:r>
          </a:p>
          <a:p>
            <a:pPr algn="ctr"/>
            <a:r>
              <a:rPr lang="ru-RU" sz="2400" b="1" dirty="0" smtClean="0"/>
              <a:t>«Читающие девочки»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469499bdc6084a952933ed3bff1028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75" y="0"/>
            <a:ext cx="9128125" cy="6858000"/>
          </a:xfr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59323"/>
            <a:ext cx="2872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ВЛАДИМИРА-ЖДАНОВ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76672"/>
            <a:ext cx="7560839" cy="5976664"/>
          </a:xfrm>
          <a:prstGeom prst="rect">
            <a:avLst/>
          </a:prstGeom>
        </p:spPr>
      </p:pic>
      <p:sp>
        <p:nvSpPr>
          <p:cNvPr id="6" name="Горизонтальный свиток 5"/>
          <p:cNvSpPr/>
          <p:nvPr/>
        </p:nvSpPr>
        <p:spPr>
          <a:xfrm>
            <a:off x="1835696" y="1628800"/>
            <a:ext cx="6048672" cy="273630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3603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Жива традиция, жива</a:t>
            </a:r>
            <a:endParaRPr lang="ru-RU" sz="2000" b="1" dirty="0" smtClean="0">
              <a:solidFill>
                <a:srgbClr val="7030A0"/>
              </a:solidFill>
              <a:ea typeface="Times New Roman" pitchFamily="18" charset="0"/>
              <a:cs typeface="Arial" pitchFamily="34" charset="0"/>
            </a:endParaRPr>
          </a:p>
          <a:p>
            <a:pPr lvl="0"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   От поколенья старшего</a:t>
            </a:r>
            <a:endParaRPr lang="ru-RU" sz="2000" b="1" dirty="0" smtClean="0">
              <a:solidFill>
                <a:srgbClr val="7030A0"/>
              </a:solidFill>
              <a:ea typeface="Times New Roman" pitchFamily="18" charset="0"/>
              <a:cs typeface="Arial" pitchFamily="34" charset="0"/>
            </a:endParaRPr>
          </a:p>
          <a:p>
            <a:pPr lvl="0"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       Пришли обряды и слова</a:t>
            </a:r>
            <a:endParaRPr lang="ru-RU" sz="2000" b="1" dirty="0" smtClean="0">
              <a:solidFill>
                <a:srgbClr val="7030A0"/>
              </a:solidFill>
              <a:ea typeface="Times New Roman" pitchFamily="18" charset="0"/>
              <a:cs typeface="Arial" pitchFamily="34" charset="0"/>
            </a:endParaRPr>
          </a:p>
          <a:p>
            <a:pPr lvl="0" indent="3603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      Из прошлого из нашего.</a:t>
            </a:r>
            <a:endParaRPr lang="ru-RU" sz="2000" b="1" dirty="0" smtClean="0">
              <a:solidFill>
                <a:srgbClr val="7030A0"/>
              </a:solidFill>
              <a:ea typeface="Times New Roman" pitchFamily="18" charset="0"/>
              <a:cs typeface="Arial" pitchFamily="34" charset="0"/>
            </a:endParaRPr>
          </a:p>
          <a:p>
            <a:pPr lvl="0" indent="36036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8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427</Words>
  <Application>Microsoft Office PowerPoint</Application>
  <PresentationFormat>Экран (4:3)</PresentationFormat>
  <Paragraphs>120</Paragraphs>
  <Slides>33</Slides>
  <Notes>0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Тема Office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Пользователь</cp:lastModifiedBy>
  <cp:revision>179</cp:revision>
  <dcterms:created xsi:type="dcterms:W3CDTF">2022-11-28T13:54:00Z</dcterms:created>
  <dcterms:modified xsi:type="dcterms:W3CDTF">2024-10-16T08:08:41Z</dcterms:modified>
</cp:coreProperties>
</file>